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3" r:id="rId3"/>
    <p:sldId id="264" r:id="rId4"/>
    <p:sldId id="265" r:id="rId5"/>
    <p:sldId id="260" r:id="rId6"/>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9" autoAdjust="0"/>
    <p:restoredTop sz="91176" autoAdjust="0"/>
  </p:normalViewPr>
  <p:slideViewPr>
    <p:cSldViewPr snapToGrid="0">
      <p:cViewPr>
        <p:scale>
          <a:sx n="60" d="100"/>
          <a:sy n="60" d="100"/>
        </p:scale>
        <p:origin x="26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2A7776-AE7C-4027-8DD3-0F194474BDF7}" type="datetimeFigureOut">
              <a:rPr lang="en-AU" smtClean="0"/>
              <a:t>6/11/2019</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F18A08-2546-43D9-9283-A33AC87245AF}" type="slidenum">
              <a:rPr lang="en-AU" smtClean="0"/>
              <a:t>‹#›</a:t>
            </a:fld>
            <a:endParaRPr lang="en-AU"/>
          </a:p>
        </p:txBody>
      </p:sp>
    </p:spTree>
    <p:extLst>
      <p:ext uri="{BB962C8B-B14F-4D97-AF65-F5344CB8AC3E}">
        <p14:creationId xmlns:p14="http://schemas.microsoft.com/office/powerpoint/2010/main" val="929174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F18A08-2546-43D9-9283-A33AC87245AF}" type="slidenum">
              <a:rPr lang="en-AU" smtClean="0"/>
              <a:t>2</a:t>
            </a:fld>
            <a:endParaRPr lang="en-AU"/>
          </a:p>
        </p:txBody>
      </p:sp>
    </p:spTree>
    <p:extLst>
      <p:ext uri="{BB962C8B-B14F-4D97-AF65-F5344CB8AC3E}">
        <p14:creationId xmlns:p14="http://schemas.microsoft.com/office/powerpoint/2010/main" val="2132082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F18A08-2546-43D9-9283-A33AC87245AF}" type="slidenum">
              <a:rPr lang="en-AU" smtClean="0"/>
              <a:t>3</a:t>
            </a:fld>
            <a:endParaRPr lang="en-AU"/>
          </a:p>
        </p:txBody>
      </p:sp>
    </p:spTree>
    <p:extLst>
      <p:ext uri="{BB962C8B-B14F-4D97-AF65-F5344CB8AC3E}">
        <p14:creationId xmlns:p14="http://schemas.microsoft.com/office/powerpoint/2010/main" val="2616408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0CF18A08-2546-43D9-9283-A33AC87245AF}" type="slidenum">
              <a:rPr lang="en-AU" smtClean="0"/>
              <a:t>5</a:t>
            </a:fld>
            <a:endParaRPr lang="en-AU"/>
          </a:p>
        </p:txBody>
      </p:sp>
    </p:spTree>
    <p:extLst>
      <p:ext uri="{BB962C8B-B14F-4D97-AF65-F5344CB8AC3E}">
        <p14:creationId xmlns:p14="http://schemas.microsoft.com/office/powerpoint/2010/main" val="3959286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89C777BC-30E0-4EB5-B992-234E7A84BE3F}" type="datetimeFigureOut">
              <a:rPr lang="en-AU" smtClean="0"/>
              <a:t>6/11/2019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2106881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C777BC-30E0-4EB5-B992-234E7A84BE3F}" type="datetimeFigureOut">
              <a:rPr lang="en-AU" smtClean="0"/>
              <a:t>6/11/2019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2455798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C777BC-30E0-4EB5-B992-234E7A84BE3F}" type="datetimeFigureOut">
              <a:rPr lang="en-AU" smtClean="0"/>
              <a:t>6/11/2019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2758055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89C777BC-30E0-4EB5-B992-234E7A84BE3F}" type="datetimeFigureOut">
              <a:rPr lang="en-AU" smtClean="0"/>
              <a:t>6/11/2019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1161756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9C777BC-30E0-4EB5-B992-234E7A84BE3F}" type="datetimeFigureOut">
              <a:rPr lang="en-AU" smtClean="0"/>
              <a:t>6/11/2019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4035724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89C777BC-30E0-4EB5-B992-234E7A84BE3F}" type="datetimeFigureOut">
              <a:rPr lang="en-AU" smtClean="0"/>
              <a:t>6/11/2019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628716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89C777BC-30E0-4EB5-B992-234E7A84BE3F}" type="datetimeFigureOut">
              <a:rPr lang="en-AU" smtClean="0"/>
              <a:t>6/11/2019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417356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89C777BC-30E0-4EB5-B992-234E7A84BE3F}" type="datetimeFigureOut">
              <a:rPr lang="en-AU" smtClean="0"/>
              <a:t>6/11/2019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376784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C777BC-30E0-4EB5-B992-234E7A84BE3F}" type="datetimeFigureOut">
              <a:rPr lang="en-AU" smtClean="0"/>
              <a:t>6/11/2019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587237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C777BC-30E0-4EB5-B992-234E7A84BE3F}" type="datetimeFigureOut">
              <a:rPr lang="en-AU" smtClean="0"/>
              <a:t>6/11/2019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1737862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9C777BC-30E0-4EB5-B992-234E7A84BE3F}" type="datetimeFigureOut">
              <a:rPr lang="en-AU" smtClean="0"/>
              <a:t>6/11/2019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0952D4-B394-4A90-9A12-E500EA519277}" type="slidenum">
              <a:rPr lang="en-AU" smtClean="0"/>
              <a:t>‹#›</a:t>
            </a:fld>
            <a:endParaRPr lang="en-AU"/>
          </a:p>
        </p:txBody>
      </p:sp>
    </p:spTree>
    <p:extLst>
      <p:ext uri="{BB962C8B-B14F-4D97-AF65-F5344CB8AC3E}">
        <p14:creationId xmlns:p14="http://schemas.microsoft.com/office/powerpoint/2010/main" val="47590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C777BC-30E0-4EB5-B992-234E7A84BE3F}" type="datetimeFigureOut">
              <a:rPr lang="en-AU" smtClean="0"/>
              <a:t>6/11/2019</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952D4-B394-4A90-9A12-E500EA519277}" type="slidenum">
              <a:rPr lang="en-AU" smtClean="0"/>
              <a:t>‹#›</a:t>
            </a:fld>
            <a:endParaRPr lang="en-AU"/>
          </a:p>
        </p:txBody>
      </p:sp>
    </p:spTree>
    <p:extLst>
      <p:ext uri="{BB962C8B-B14F-4D97-AF65-F5344CB8AC3E}">
        <p14:creationId xmlns:p14="http://schemas.microsoft.com/office/powerpoint/2010/main" val="2403297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3.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231" y="426194"/>
            <a:ext cx="10926536" cy="795179"/>
          </a:xfrm>
          <a:solidFill>
            <a:schemeClr val="accent6">
              <a:lumMod val="50000"/>
            </a:schemeClr>
          </a:solidFill>
          <a:ln>
            <a:solidFill>
              <a:schemeClr val="bg1"/>
            </a:solidFill>
          </a:ln>
        </p:spPr>
        <p:txBody>
          <a:bodyPr>
            <a:normAutofit fontScale="90000"/>
          </a:bodyPr>
          <a:lstStyle/>
          <a:p>
            <a:r>
              <a:rPr lang="en-AU" dirty="0" smtClean="0">
                <a:solidFill>
                  <a:schemeClr val="bg1"/>
                </a:solidFill>
              </a:rPr>
              <a:t>       </a:t>
            </a:r>
            <a:r>
              <a:rPr lang="en-AU" sz="4800" dirty="0" smtClean="0">
                <a:solidFill>
                  <a:schemeClr val="bg1"/>
                </a:solidFill>
              </a:rPr>
              <a:t>Riverstone Public Preschool Newsletter</a:t>
            </a:r>
            <a:endParaRPr lang="en-AU" dirty="0">
              <a:solidFill>
                <a:schemeClr val="bg1"/>
              </a:solidFill>
            </a:endParaRPr>
          </a:p>
        </p:txBody>
      </p:sp>
      <p:sp>
        <p:nvSpPr>
          <p:cNvPr id="3" name="Subtitle 2"/>
          <p:cNvSpPr>
            <a:spLocks noGrp="1"/>
          </p:cNvSpPr>
          <p:nvPr>
            <p:ph type="subTitle" idx="1"/>
          </p:nvPr>
        </p:nvSpPr>
        <p:spPr>
          <a:xfrm>
            <a:off x="541368" y="2141993"/>
            <a:ext cx="5523766" cy="4444002"/>
          </a:xfrm>
        </p:spPr>
        <p:txBody>
          <a:bodyPr>
            <a:normAutofit/>
          </a:bodyPr>
          <a:lstStyle/>
          <a:p>
            <a:pPr algn="l"/>
            <a:endParaRPr lang="en-AU" sz="1600" dirty="0" smtClean="0"/>
          </a:p>
          <a:p>
            <a:pPr algn="l"/>
            <a:endParaRPr lang="en-AU" sz="1600" dirty="0"/>
          </a:p>
          <a:p>
            <a:pPr algn="l"/>
            <a:endParaRPr lang="en-AU" sz="1600" dirty="0"/>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57053" y="5474825"/>
            <a:ext cx="1334947" cy="1383175"/>
          </a:xfrm>
          <a:prstGeom prst="rect">
            <a:avLst/>
          </a:prstGeom>
          <a:noFill/>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369" y="119020"/>
            <a:ext cx="1409529" cy="1409529"/>
          </a:xfrm>
          <a:prstGeom prst="rect">
            <a:avLst/>
          </a:prstGeom>
        </p:spPr>
      </p:pic>
      <p:sp>
        <p:nvSpPr>
          <p:cNvPr id="8" name="TextBox 7"/>
          <p:cNvSpPr txBox="1"/>
          <p:nvPr/>
        </p:nvSpPr>
        <p:spPr>
          <a:xfrm>
            <a:off x="9512490" y="1221373"/>
            <a:ext cx="2388277" cy="461665"/>
          </a:xfrm>
          <a:prstGeom prst="rect">
            <a:avLst/>
          </a:prstGeom>
          <a:noFill/>
          <a:ln>
            <a:noFill/>
          </a:ln>
        </p:spPr>
        <p:txBody>
          <a:bodyPr wrap="square" rtlCol="0">
            <a:spAutoFit/>
          </a:bodyPr>
          <a:lstStyle/>
          <a:p>
            <a:r>
              <a:rPr lang="en-AU" sz="2400" dirty="0" smtClean="0">
                <a:solidFill>
                  <a:schemeClr val="accent6">
                    <a:lumMod val="75000"/>
                  </a:schemeClr>
                </a:solidFill>
              </a:rPr>
              <a:t>Term 4, Week 4 </a:t>
            </a:r>
            <a:r>
              <a:rPr lang="en-AU" sz="1400" dirty="0" smtClean="0"/>
              <a:t> </a:t>
            </a:r>
            <a:endParaRPr lang="en-AU" sz="1400" dirty="0"/>
          </a:p>
        </p:txBody>
      </p:sp>
      <p:sp>
        <p:nvSpPr>
          <p:cNvPr id="11" name="TextBox 10"/>
          <p:cNvSpPr txBox="1"/>
          <p:nvPr/>
        </p:nvSpPr>
        <p:spPr>
          <a:xfrm>
            <a:off x="541369" y="1680329"/>
            <a:ext cx="11359398" cy="461665"/>
          </a:xfrm>
          <a:prstGeom prst="rect">
            <a:avLst/>
          </a:prstGeom>
          <a:solidFill>
            <a:schemeClr val="accent1"/>
          </a:solidFill>
          <a:ln>
            <a:noFill/>
          </a:ln>
        </p:spPr>
        <p:txBody>
          <a:bodyPr wrap="square" rtlCol="0">
            <a:spAutoFit/>
          </a:bodyPr>
          <a:lstStyle/>
          <a:p>
            <a:r>
              <a:rPr lang="en-AU" sz="2400" dirty="0">
                <a:solidFill>
                  <a:schemeClr val="bg1"/>
                </a:solidFill>
              </a:rPr>
              <a:t>News from the </a:t>
            </a:r>
            <a:r>
              <a:rPr lang="en-AU" sz="2400" dirty="0" smtClean="0">
                <a:solidFill>
                  <a:schemeClr val="bg1"/>
                </a:solidFill>
              </a:rPr>
              <a:t>Preschool</a:t>
            </a:r>
            <a:endParaRPr lang="en-AU" sz="2400" dirty="0">
              <a:solidFill>
                <a:schemeClr val="bg1"/>
              </a:solidFill>
            </a:endParaRPr>
          </a:p>
        </p:txBody>
      </p:sp>
      <p:sp>
        <p:nvSpPr>
          <p:cNvPr id="9" name="TextBox 8"/>
          <p:cNvSpPr txBox="1"/>
          <p:nvPr/>
        </p:nvSpPr>
        <p:spPr>
          <a:xfrm>
            <a:off x="5939866" y="2115810"/>
            <a:ext cx="5960901" cy="2308324"/>
          </a:xfrm>
          <a:prstGeom prst="rect">
            <a:avLst/>
          </a:prstGeom>
          <a:noFill/>
        </p:spPr>
        <p:txBody>
          <a:bodyPr wrap="square" rtlCol="0">
            <a:spAutoFit/>
          </a:bodyPr>
          <a:lstStyle/>
          <a:p>
            <a:r>
              <a:rPr lang="en-AU" sz="1600" dirty="0" smtClean="0"/>
              <a:t>The </a:t>
            </a:r>
            <a:r>
              <a:rPr lang="en-AU" sz="1600" dirty="0" err="1"/>
              <a:t>P</a:t>
            </a:r>
            <a:r>
              <a:rPr lang="en-AU" sz="1600" dirty="0" err="1" smtClean="0"/>
              <a:t>reschoolers</a:t>
            </a:r>
            <a:r>
              <a:rPr lang="en-AU" sz="1600" dirty="0" smtClean="0"/>
              <a:t> are practising writing their first name and last names each day at drop off time. So far this term we have focussed on the books ‘Room on the Broom’ and ‘Mr </a:t>
            </a:r>
            <a:r>
              <a:rPr lang="en-AU" sz="1600" dirty="0" err="1" smtClean="0"/>
              <a:t>Mcgee</a:t>
            </a:r>
            <a:r>
              <a:rPr lang="en-AU" sz="1600" dirty="0" smtClean="0"/>
              <a:t> and the Bag of Bread’ and identifying words that rhyme. We have also explored ‘Goldilocks and the Three Bears’ focussing on character descriptions, re-telling stories and how we can turn stories into plays. The children created amazing props in the process of making this story come to life  in our preschool. It has been amazing to see the children’s confidence grow in large group contexts!</a:t>
            </a:r>
          </a:p>
        </p:txBody>
      </p:sp>
      <p:sp>
        <p:nvSpPr>
          <p:cNvPr id="5" name="TextBox 4"/>
          <p:cNvSpPr txBox="1"/>
          <p:nvPr/>
        </p:nvSpPr>
        <p:spPr>
          <a:xfrm>
            <a:off x="552943" y="2141677"/>
            <a:ext cx="5245974" cy="3077766"/>
          </a:xfrm>
          <a:prstGeom prst="rect">
            <a:avLst/>
          </a:prstGeom>
          <a:noFill/>
        </p:spPr>
        <p:txBody>
          <a:bodyPr wrap="square" rtlCol="0">
            <a:spAutoFit/>
          </a:bodyPr>
          <a:lstStyle/>
          <a:p>
            <a:r>
              <a:rPr lang="en-AU" sz="1600" dirty="0" smtClean="0"/>
              <a:t>Hello </a:t>
            </a:r>
            <a:r>
              <a:rPr lang="en-AU" sz="1600" dirty="0" smtClean="0"/>
              <a:t>Families,</a:t>
            </a:r>
            <a:endParaRPr lang="en-AU" sz="1600" dirty="0" smtClean="0"/>
          </a:p>
          <a:p>
            <a:r>
              <a:rPr lang="en-AU" sz="1600" dirty="0" smtClean="0"/>
              <a:t>Term 4 has been very busy with wonderful events, including Kindergarten Orientation Sessions, Diwali and Halloween Dress Up Day.</a:t>
            </a:r>
          </a:p>
          <a:p>
            <a:r>
              <a:rPr lang="en-AU" sz="1600" dirty="0" smtClean="0"/>
              <a:t>We have created a doctor surgery and a grocery shop and have been working on our negotiation </a:t>
            </a:r>
            <a:r>
              <a:rPr lang="en-AU" sz="1600" dirty="0" smtClean="0"/>
              <a:t>skills and writing skills, while taking on different roles including doctors, patients, customer and shop keepers. The </a:t>
            </a:r>
            <a:r>
              <a:rPr lang="en-AU" sz="1600" dirty="0"/>
              <a:t>children have been writing shopping lists, catalogues, prescriptions and name badges during dramatic play.</a:t>
            </a:r>
          </a:p>
          <a:p>
            <a:endParaRPr lang="en-AU" sz="1600" dirty="0" smtClean="0"/>
          </a:p>
          <a:p>
            <a:endParaRPr lang="en-AU" dirty="0"/>
          </a:p>
        </p:txBody>
      </p:sp>
      <p:sp>
        <p:nvSpPr>
          <p:cNvPr id="15" name="TextBox 14"/>
          <p:cNvSpPr txBox="1"/>
          <p:nvPr/>
        </p:nvSpPr>
        <p:spPr>
          <a:xfrm>
            <a:off x="6065133" y="4498295"/>
            <a:ext cx="5580990" cy="646331"/>
          </a:xfrm>
          <a:prstGeom prst="rect">
            <a:avLst/>
          </a:prstGeom>
          <a:solidFill>
            <a:srgbClr val="7030A0"/>
          </a:solidFill>
        </p:spPr>
        <p:txBody>
          <a:bodyPr wrap="square" rtlCol="0">
            <a:spAutoFit/>
          </a:bodyPr>
          <a:lstStyle/>
          <a:p>
            <a:r>
              <a:rPr lang="en-AU" dirty="0" smtClean="0">
                <a:solidFill>
                  <a:schemeClr val="bg1"/>
                </a:solidFill>
              </a:rPr>
              <a:t>Preschool Survey to Support our Quality Improvement Plan</a:t>
            </a:r>
            <a:r>
              <a:rPr lang="en-AU" dirty="0" smtClean="0">
                <a:solidFill>
                  <a:schemeClr val="bg1"/>
                </a:solidFill>
              </a:rPr>
              <a:t> </a:t>
            </a:r>
            <a:endParaRPr lang="en-AU" dirty="0">
              <a:solidFill>
                <a:schemeClr val="bg1"/>
              </a:solidFill>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40" y="4769215"/>
            <a:ext cx="2116830" cy="1411220"/>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803056" y="5109529"/>
            <a:ext cx="2041880" cy="1361253"/>
          </a:xfrm>
          <a:prstGeom prst="rect">
            <a:avLst/>
          </a:prstGeom>
        </p:spPr>
      </p:pic>
      <p:pic>
        <p:nvPicPr>
          <p:cNvPr id="18" name="Picture 17"/>
          <p:cNvPicPr>
            <a:picLocks noChangeAspect="1"/>
          </p:cNvPicPr>
          <p:nvPr/>
        </p:nvPicPr>
        <p:blipFill rotWithShape="1">
          <a:blip r:embed="rId6" cstate="print">
            <a:extLst>
              <a:ext uri="{28A0092B-C50C-407E-A947-70E740481C1C}">
                <a14:useLocalDpi xmlns:a14="http://schemas.microsoft.com/office/drawing/2010/main" val="0"/>
              </a:ext>
            </a:extLst>
          </a:blip>
          <a:srcRect r="15944"/>
          <a:stretch/>
        </p:blipFill>
        <p:spPr>
          <a:xfrm>
            <a:off x="3563248" y="4736133"/>
            <a:ext cx="2306144" cy="1829045"/>
          </a:xfrm>
          <a:prstGeom prst="rect">
            <a:avLst/>
          </a:prstGeom>
        </p:spPr>
      </p:pic>
      <p:sp>
        <p:nvSpPr>
          <p:cNvPr id="6" name="TextBox 5"/>
          <p:cNvSpPr txBox="1"/>
          <p:nvPr/>
        </p:nvSpPr>
        <p:spPr>
          <a:xfrm>
            <a:off x="6076708" y="5144525"/>
            <a:ext cx="4791919" cy="1323439"/>
          </a:xfrm>
          <a:prstGeom prst="rect">
            <a:avLst/>
          </a:prstGeom>
          <a:noFill/>
        </p:spPr>
        <p:txBody>
          <a:bodyPr wrap="square" rtlCol="0">
            <a:spAutoFit/>
          </a:bodyPr>
          <a:lstStyle/>
          <a:p>
            <a:r>
              <a:rPr lang="en-AU" sz="1600" dirty="0" smtClean="0"/>
              <a:t>In the upcoming weeks we will be providing all </a:t>
            </a:r>
            <a:r>
              <a:rPr lang="en-AU" sz="1600" smtClean="0"/>
              <a:t>Preschool Families </a:t>
            </a:r>
            <a:r>
              <a:rPr lang="en-AU" sz="1600" dirty="0" smtClean="0"/>
              <a:t>with a survey asking for feedback about our preschool service. Your feedback will help us to make decisions in regards to continuous improvement in our space.</a:t>
            </a:r>
            <a:endParaRPr lang="en-AU" sz="1600" dirty="0"/>
          </a:p>
        </p:txBody>
      </p:sp>
    </p:spTree>
    <p:extLst>
      <p:ext uri="{BB962C8B-B14F-4D97-AF65-F5344CB8AC3E}">
        <p14:creationId xmlns:p14="http://schemas.microsoft.com/office/powerpoint/2010/main" val="914505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5395" y="749922"/>
            <a:ext cx="4026162" cy="2684108"/>
          </a:xfrm>
          <a:prstGeom prst="rect">
            <a:avLst/>
          </a:prstGeom>
        </p:spPr>
      </p:pic>
      <p:pic>
        <p:nvPicPr>
          <p:cNvPr id="20" name="Picture 19"/>
          <p:cNvPicPr>
            <a:picLocks noChangeAspect="1"/>
          </p:cNvPicPr>
          <p:nvPr/>
        </p:nvPicPr>
        <p:blipFill rotWithShape="1">
          <a:blip r:embed="rId4" cstate="print">
            <a:extLst>
              <a:ext uri="{28A0092B-C50C-407E-A947-70E740481C1C}">
                <a14:useLocalDpi xmlns:a14="http://schemas.microsoft.com/office/drawing/2010/main" val="0"/>
              </a:ext>
            </a:extLst>
          </a:blip>
          <a:srcRect l="22864"/>
          <a:stretch/>
        </p:blipFill>
        <p:spPr>
          <a:xfrm>
            <a:off x="9554261" y="4657178"/>
            <a:ext cx="2470894" cy="2135529"/>
          </a:xfrm>
          <a:prstGeom prst="rect">
            <a:avLst/>
          </a:prstGeom>
        </p:spPr>
      </p:pic>
      <p:sp>
        <p:nvSpPr>
          <p:cNvPr id="3" name="Content Placeholder 2"/>
          <p:cNvSpPr>
            <a:spLocks noGrp="1"/>
          </p:cNvSpPr>
          <p:nvPr>
            <p:ph idx="1"/>
          </p:nvPr>
        </p:nvSpPr>
        <p:spPr>
          <a:xfrm>
            <a:off x="416302" y="749922"/>
            <a:ext cx="2421766" cy="2676184"/>
          </a:xfrm>
          <a:ln>
            <a:solidFill>
              <a:schemeClr val="accent6"/>
            </a:solidFill>
          </a:ln>
        </p:spPr>
        <p:txBody>
          <a:bodyPr>
            <a:normAutofit fontScale="85000" lnSpcReduction="20000"/>
          </a:bodyPr>
          <a:lstStyle/>
          <a:p>
            <a:pPr marL="0" indent="0">
              <a:buNone/>
            </a:pPr>
            <a:r>
              <a:rPr lang="en-AU" sz="2000" b="1" dirty="0" smtClean="0"/>
              <a:t>Celebrating Diwali </a:t>
            </a:r>
          </a:p>
          <a:p>
            <a:pPr marL="0" indent="0">
              <a:buNone/>
            </a:pPr>
            <a:r>
              <a:rPr lang="en-AU" sz="2000" dirty="0" smtClean="0"/>
              <a:t>The </a:t>
            </a:r>
            <a:r>
              <a:rPr lang="en-AU" sz="2000" dirty="0" smtClean="0"/>
              <a:t>Preschool </a:t>
            </a:r>
            <a:r>
              <a:rPr lang="en-AU" sz="2000" dirty="0" smtClean="0"/>
              <a:t>children had a wonderful time participating in Diwali festivities. They created </a:t>
            </a:r>
            <a:r>
              <a:rPr lang="en-AU" sz="2000" dirty="0" err="1" smtClean="0"/>
              <a:t>Rangoli</a:t>
            </a:r>
            <a:r>
              <a:rPr lang="en-AU" sz="2000" dirty="0" smtClean="0"/>
              <a:t> designs, Henna and listened to oral stories about the meaning behind Diwali. The children shared words in Hindi and </a:t>
            </a:r>
            <a:r>
              <a:rPr lang="en-AU" sz="2000" dirty="0" err="1" smtClean="0"/>
              <a:t>Gujarti</a:t>
            </a:r>
            <a:r>
              <a:rPr lang="en-AU" sz="2000" dirty="0" smtClean="0"/>
              <a:t> for all children to learn.</a:t>
            </a:r>
            <a:endParaRPr lang="en-AU" dirty="0"/>
          </a:p>
          <a:p>
            <a:pPr marL="0" indent="0">
              <a:buNone/>
            </a:pPr>
            <a:endParaRPr lang="en-AU" sz="1600" b="1" dirty="0" smtClean="0"/>
          </a:p>
        </p:txBody>
      </p:sp>
      <p:sp>
        <p:nvSpPr>
          <p:cNvPr id="6" name="TextBox 5"/>
          <p:cNvSpPr txBox="1"/>
          <p:nvPr/>
        </p:nvSpPr>
        <p:spPr>
          <a:xfrm>
            <a:off x="416301" y="288257"/>
            <a:ext cx="11608854" cy="461665"/>
          </a:xfrm>
          <a:prstGeom prst="rect">
            <a:avLst/>
          </a:prstGeom>
          <a:solidFill>
            <a:schemeClr val="accent1"/>
          </a:solidFill>
          <a:ln>
            <a:noFill/>
          </a:ln>
        </p:spPr>
        <p:txBody>
          <a:bodyPr wrap="square" rtlCol="0">
            <a:spAutoFit/>
          </a:bodyPr>
          <a:lstStyle/>
          <a:p>
            <a:r>
              <a:rPr lang="en-AU" sz="2400" dirty="0">
                <a:solidFill>
                  <a:schemeClr val="bg1"/>
                </a:solidFill>
              </a:rPr>
              <a:t>News from </a:t>
            </a:r>
            <a:r>
              <a:rPr lang="en-AU" sz="2400" dirty="0" smtClean="0">
                <a:solidFill>
                  <a:schemeClr val="bg1"/>
                </a:solidFill>
              </a:rPr>
              <a:t>the Preschool team- Miss Sue, Miss Jai lee, Miss Boyd and Miss Shukla  </a:t>
            </a:r>
            <a:endParaRPr lang="en-AU" sz="2400" dirty="0">
              <a:solidFill>
                <a:schemeClr val="bg1"/>
              </a:solidFill>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6863591" y="3951555"/>
            <a:ext cx="3383429" cy="2255619"/>
          </a:xfrm>
          <a:prstGeom prst="rect">
            <a:avLst/>
          </a:prstGeom>
        </p:spPr>
      </p:pic>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6301" y="3434030"/>
            <a:ext cx="5038015" cy="3358677"/>
          </a:xfrm>
          <a:prstGeom prst="rect">
            <a:avLst/>
          </a:prstGeom>
        </p:spPr>
      </p:pic>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l="11110" t="10554" r="10449" b="24079"/>
          <a:stretch/>
        </p:blipFill>
        <p:spPr>
          <a:xfrm>
            <a:off x="6871557" y="749922"/>
            <a:ext cx="5170204" cy="2746950"/>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18688" y="2988287"/>
            <a:ext cx="2470894" cy="1647263"/>
          </a:xfrm>
          <a:prstGeom prst="rect">
            <a:avLst/>
          </a:prstGeom>
        </p:spPr>
      </p:pic>
      <p:pic>
        <p:nvPicPr>
          <p:cNvPr id="15" name="Picture 14"/>
          <p:cNvPicPr>
            <a:picLocks noChangeAspect="1"/>
          </p:cNvPicPr>
          <p:nvPr/>
        </p:nvPicPr>
        <p:blipFill rotWithShape="1">
          <a:blip r:embed="rId9" cstate="print">
            <a:extLst>
              <a:ext uri="{28A0092B-C50C-407E-A947-70E740481C1C}">
                <a14:useLocalDpi xmlns:a14="http://schemas.microsoft.com/office/drawing/2010/main" val="0"/>
              </a:ext>
            </a:extLst>
          </a:blip>
          <a:srcRect t="13809"/>
          <a:stretch/>
        </p:blipFill>
        <p:spPr>
          <a:xfrm rot="5400000">
            <a:off x="4746681" y="4111892"/>
            <a:ext cx="3405056" cy="1956573"/>
          </a:xfrm>
          <a:prstGeom prst="rect">
            <a:avLst/>
          </a:prstGeom>
        </p:spPr>
      </p:pic>
    </p:spTree>
    <p:extLst>
      <p:ext uri="{BB962C8B-B14F-4D97-AF65-F5344CB8AC3E}">
        <p14:creationId xmlns:p14="http://schemas.microsoft.com/office/powerpoint/2010/main" val="2096350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836522" y="2801811"/>
            <a:ext cx="2651166" cy="1767444"/>
          </a:xfrm>
          <a:prstGeom prst="rect">
            <a:avLst/>
          </a:prstGeom>
        </p:spPr>
      </p:pic>
      <p:sp>
        <p:nvSpPr>
          <p:cNvPr id="3" name="Content Placeholder 2"/>
          <p:cNvSpPr>
            <a:spLocks noGrp="1"/>
          </p:cNvSpPr>
          <p:nvPr>
            <p:ph idx="1"/>
          </p:nvPr>
        </p:nvSpPr>
        <p:spPr>
          <a:xfrm>
            <a:off x="416301" y="749921"/>
            <a:ext cx="4884903" cy="5743475"/>
          </a:xfrm>
          <a:ln>
            <a:solidFill>
              <a:schemeClr val="accent6"/>
            </a:solidFill>
          </a:ln>
        </p:spPr>
        <p:txBody>
          <a:bodyPr>
            <a:normAutofit/>
          </a:bodyPr>
          <a:lstStyle/>
          <a:p>
            <a:pPr marL="0" indent="0">
              <a:buNone/>
            </a:pPr>
            <a:r>
              <a:rPr lang="en-AU" sz="2900" b="1" dirty="0" smtClean="0"/>
              <a:t>Kindergarten Orientation</a:t>
            </a:r>
          </a:p>
          <a:p>
            <a:pPr marL="0" indent="0">
              <a:buNone/>
            </a:pPr>
            <a:r>
              <a:rPr lang="en-AU" sz="1600" dirty="0"/>
              <a:t>We cannot believe it is already the time of year where we begin transitioning our prechoolers to the K</a:t>
            </a:r>
            <a:r>
              <a:rPr lang="en-AU" sz="1600" dirty="0" smtClean="0"/>
              <a:t>indergarten </a:t>
            </a:r>
            <a:r>
              <a:rPr lang="en-AU" sz="1600" dirty="0"/>
              <a:t>environment. </a:t>
            </a:r>
            <a:r>
              <a:rPr lang="en-AU" sz="1600" dirty="0" smtClean="0"/>
              <a:t>The children were very lucky to visit the Kindergarten classrooms in small groups, which allowed for more time to be spent on each individual. During these orientation visits, the children participated in discussions about PBL, toured our school to become familiar with where our facilities are, participated in literacy, numeracy and fine motor table top activities, had lunch with the Kindergarten  Students and met some of the Kindergarten Teachers and SLSOs. </a:t>
            </a:r>
            <a:endParaRPr lang="en-AU" sz="1600" dirty="0"/>
          </a:p>
          <a:p>
            <a:pPr marL="0" indent="0">
              <a:buNone/>
            </a:pPr>
            <a:r>
              <a:rPr lang="en-AU" sz="1600" dirty="0" smtClean="0"/>
              <a:t>If you have any concerns about your child starting school or would like to provide feedback about the orientation process feel free to approach Miss Shukla or Miss Boyd at any time. Please let us know if you feel your child may need additional visits to Kindergarten.</a:t>
            </a:r>
          </a:p>
          <a:p>
            <a:pPr marL="0" indent="0">
              <a:buNone/>
            </a:pPr>
            <a:r>
              <a:rPr lang="en-AU" sz="1600" dirty="0" smtClean="0"/>
              <a:t>If your child is attending a school other than Riverstone Public School for Kindergarten we would love to hear about how your child went at their orientation sessions also. This is an exciting time for the children but also a huge time of change and we aim to support all children in the smoothest transition to Kindy.</a:t>
            </a:r>
            <a:endParaRPr lang="en-AU" sz="1600" dirty="0"/>
          </a:p>
          <a:p>
            <a:pPr marL="0" indent="0">
              <a:buNone/>
            </a:pPr>
            <a:endParaRPr lang="en-AU" sz="2900" b="1" dirty="0" smtClean="0"/>
          </a:p>
          <a:p>
            <a:pPr marL="0" indent="0">
              <a:buNone/>
            </a:pPr>
            <a:endParaRPr lang="en-AU" sz="2900" b="1" dirty="0" smtClean="0"/>
          </a:p>
          <a:p>
            <a:pPr marL="0" indent="0">
              <a:buNone/>
            </a:pPr>
            <a:endParaRPr lang="en-AU" dirty="0"/>
          </a:p>
          <a:p>
            <a:pPr marL="0" indent="0">
              <a:buNone/>
            </a:pPr>
            <a:endParaRPr lang="en-AU" sz="1600" b="1" dirty="0" smtClean="0"/>
          </a:p>
        </p:txBody>
      </p:sp>
      <p:sp>
        <p:nvSpPr>
          <p:cNvPr id="6" name="TextBox 5"/>
          <p:cNvSpPr txBox="1"/>
          <p:nvPr/>
        </p:nvSpPr>
        <p:spPr>
          <a:xfrm>
            <a:off x="416301" y="288257"/>
            <a:ext cx="11608854" cy="461665"/>
          </a:xfrm>
          <a:prstGeom prst="rect">
            <a:avLst/>
          </a:prstGeom>
          <a:solidFill>
            <a:schemeClr val="accent1"/>
          </a:solidFill>
          <a:ln>
            <a:noFill/>
          </a:ln>
        </p:spPr>
        <p:txBody>
          <a:bodyPr wrap="square" rtlCol="0">
            <a:spAutoFit/>
          </a:bodyPr>
          <a:lstStyle/>
          <a:p>
            <a:r>
              <a:rPr lang="en-AU" sz="2400" dirty="0">
                <a:solidFill>
                  <a:schemeClr val="bg1"/>
                </a:solidFill>
              </a:rPr>
              <a:t>News from </a:t>
            </a:r>
            <a:r>
              <a:rPr lang="en-AU" sz="2400" dirty="0" smtClean="0">
                <a:solidFill>
                  <a:schemeClr val="bg1"/>
                </a:solidFill>
              </a:rPr>
              <a:t>the Preschool team- Miss Sue, Miss Jai lee, Miss Boyd and Miss Shukla  </a:t>
            </a:r>
            <a:endParaRPr lang="en-AU" sz="2400" dirty="0">
              <a:solidFill>
                <a:schemeClr val="bg1"/>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1955" y="950026"/>
            <a:ext cx="2544584" cy="1696389"/>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01204" y="950026"/>
            <a:ext cx="2309256" cy="1539504"/>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9825110" y="4033087"/>
            <a:ext cx="2468573" cy="1645715"/>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5400000">
            <a:off x="9878647" y="1389413"/>
            <a:ext cx="2636322" cy="1757548"/>
          </a:xfrm>
          <a:prstGeom prst="rect">
            <a:avLst/>
          </a:prstGeom>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672803" y="2585731"/>
            <a:ext cx="2309256" cy="1539504"/>
          </a:xfrm>
          <a:prstGeom prst="rect">
            <a:avLst/>
          </a:prstGeom>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72012" y="4282121"/>
            <a:ext cx="2910088" cy="1940058"/>
          </a:xfrm>
          <a:prstGeom prst="rect">
            <a:avLst/>
          </a:prstGeom>
        </p:spPr>
      </p:pic>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783147" y="5116081"/>
            <a:ext cx="2534887" cy="1689925"/>
          </a:xfrm>
          <a:prstGeom prst="rect">
            <a:avLst/>
          </a:prstGeom>
        </p:spPr>
      </p:pic>
    </p:spTree>
    <p:extLst>
      <p:ext uri="{BB962C8B-B14F-4D97-AF65-F5344CB8AC3E}">
        <p14:creationId xmlns:p14="http://schemas.microsoft.com/office/powerpoint/2010/main" val="1608329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537822" y="1012587"/>
            <a:ext cx="2564457" cy="1709638"/>
          </a:xfrm>
        </p:spPr>
      </p:pic>
      <p:sp>
        <p:nvSpPr>
          <p:cNvPr id="4" name="TextBox 3"/>
          <p:cNvSpPr txBox="1"/>
          <p:nvPr/>
        </p:nvSpPr>
        <p:spPr>
          <a:xfrm>
            <a:off x="416301" y="288257"/>
            <a:ext cx="11608854" cy="461665"/>
          </a:xfrm>
          <a:prstGeom prst="rect">
            <a:avLst/>
          </a:prstGeom>
          <a:solidFill>
            <a:schemeClr val="accent1"/>
          </a:solidFill>
          <a:ln>
            <a:noFill/>
          </a:ln>
        </p:spPr>
        <p:txBody>
          <a:bodyPr wrap="square" rtlCol="0">
            <a:spAutoFit/>
          </a:bodyPr>
          <a:lstStyle/>
          <a:p>
            <a:r>
              <a:rPr lang="en-AU" sz="2400" dirty="0" smtClean="0">
                <a:solidFill>
                  <a:schemeClr val="bg1"/>
                </a:solidFill>
              </a:rPr>
              <a:t>Thank You to the </a:t>
            </a:r>
            <a:r>
              <a:rPr lang="en-AU" sz="2400" dirty="0" smtClean="0">
                <a:solidFill>
                  <a:schemeClr val="bg1"/>
                </a:solidFill>
              </a:rPr>
              <a:t>Pace and Jobson </a:t>
            </a:r>
            <a:r>
              <a:rPr lang="en-AU" sz="2400" dirty="0" smtClean="0">
                <a:solidFill>
                  <a:schemeClr val="bg1"/>
                </a:solidFill>
              </a:rPr>
              <a:t>Family</a:t>
            </a:r>
            <a:endParaRPr lang="en-AU" sz="2400" dirty="0">
              <a:solidFill>
                <a:schemeClr val="bg1"/>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872381" y="1445042"/>
            <a:ext cx="2594721" cy="172981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74324" y="2885600"/>
            <a:ext cx="2491451" cy="1660967"/>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9724258" y="1441891"/>
            <a:ext cx="2575821" cy="1717214"/>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94169" y="4709942"/>
            <a:ext cx="2508110" cy="1672074"/>
          </a:xfrm>
          <a:prstGeom prst="rect">
            <a:avLst/>
          </a:prstGeom>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6200000">
            <a:off x="7866773" y="4154143"/>
            <a:ext cx="2628366" cy="1752244"/>
          </a:xfrm>
          <a:prstGeom prst="rect">
            <a:avLst/>
          </a:prstGeom>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9715499" y="4154141"/>
            <a:ext cx="2628367" cy="1752245"/>
          </a:xfrm>
          <a:prstGeom prst="rect">
            <a:avLst/>
          </a:prstGeom>
        </p:spPr>
      </p:pic>
      <p:sp>
        <p:nvSpPr>
          <p:cNvPr id="2" name="TextBox 1"/>
          <p:cNvSpPr txBox="1"/>
          <p:nvPr/>
        </p:nvSpPr>
        <p:spPr>
          <a:xfrm>
            <a:off x="518615" y="1012587"/>
            <a:ext cx="4763069" cy="4801314"/>
          </a:xfrm>
          <a:prstGeom prst="rect">
            <a:avLst/>
          </a:prstGeom>
          <a:noFill/>
        </p:spPr>
        <p:txBody>
          <a:bodyPr wrap="square" rtlCol="0">
            <a:spAutoFit/>
          </a:bodyPr>
          <a:lstStyle/>
          <a:p>
            <a:r>
              <a:rPr lang="en-AU" dirty="0" smtClean="0"/>
              <a:t>The Preschool Team would like to thank Margaret Pace and Jessica Jobson for bringing their chicks into preschool for an incredible learning experience. The </a:t>
            </a:r>
            <a:r>
              <a:rPr lang="en-AU" dirty="0" err="1"/>
              <a:t>P</a:t>
            </a:r>
            <a:r>
              <a:rPr lang="en-AU" dirty="0" err="1" smtClean="0"/>
              <a:t>reschoolers</a:t>
            </a:r>
            <a:r>
              <a:rPr lang="en-AU" dirty="0" smtClean="0"/>
              <a:t> learnt about the lifestyle of a chicken and how to care for the chicks. The children demonstrated their caring and nurturing abilities while being very gentle and cautious while they were with us. This was a very new experiences for many of the Pre-schoolers and it was great to see that even though some were a little nervous about the </a:t>
            </a:r>
            <a:r>
              <a:rPr lang="en-AU" dirty="0" err="1" smtClean="0"/>
              <a:t>chicks,they</a:t>
            </a:r>
            <a:r>
              <a:rPr lang="en-AU" dirty="0" smtClean="0"/>
              <a:t> still had a go of patting or holding them. The children described the chicks as small, soft and precious.</a:t>
            </a:r>
          </a:p>
          <a:p>
            <a:r>
              <a:rPr lang="en-AU" dirty="0" smtClean="0"/>
              <a:t>If you have a learning experience that you would like to share with us, please talk to a member of the Preschool Team.</a:t>
            </a:r>
          </a:p>
        </p:txBody>
      </p:sp>
    </p:spTree>
    <p:extLst>
      <p:ext uri="{BB962C8B-B14F-4D97-AF65-F5344CB8AC3E}">
        <p14:creationId xmlns:p14="http://schemas.microsoft.com/office/powerpoint/2010/main" val="1234845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16301" y="288257"/>
            <a:ext cx="11359398" cy="461665"/>
          </a:xfrm>
          <a:prstGeom prst="rect">
            <a:avLst/>
          </a:prstGeom>
          <a:solidFill>
            <a:schemeClr val="accent1"/>
          </a:solidFill>
          <a:ln>
            <a:noFill/>
          </a:ln>
        </p:spPr>
        <p:txBody>
          <a:bodyPr wrap="square" rtlCol="0">
            <a:spAutoFit/>
          </a:bodyPr>
          <a:lstStyle/>
          <a:p>
            <a:r>
              <a:rPr lang="en-AU" sz="2400" dirty="0" smtClean="0">
                <a:solidFill>
                  <a:schemeClr val="bg1"/>
                </a:solidFill>
              </a:rPr>
              <a:t>Reminders and Upcoming events </a:t>
            </a:r>
            <a:endParaRPr lang="en-AU" sz="2400" dirty="0">
              <a:solidFill>
                <a:schemeClr val="bg1"/>
              </a:solidFill>
            </a:endParaRPr>
          </a:p>
        </p:txBody>
      </p:sp>
      <p:sp>
        <p:nvSpPr>
          <p:cNvPr id="10" name="TextBox 9"/>
          <p:cNvSpPr txBox="1"/>
          <p:nvPr/>
        </p:nvSpPr>
        <p:spPr>
          <a:xfrm>
            <a:off x="3946968" y="1280837"/>
            <a:ext cx="7828732" cy="3539430"/>
          </a:xfrm>
          <a:prstGeom prst="rect">
            <a:avLst/>
          </a:prstGeom>
          <a:noFill/>
          <a:ln>
            <a:solidFill>
              <a:schemeClr val="tx2">
                <a:lumMod val="75000"/>
              </a:schemeClr>
            </a:solidFill>
          </a:ln>
        </p:spPr>
        <p:txBody>
          <a:bodyPr wrap="square" rtlCol="0">
            <a:spAutoFit/>
          </a:bodyPr>
          <a:lstStyle/>
          <a:p>
            <a:pPr marL="285750" indent="-285750">
              <a:buFont typeface="Arial" panose="020B0604020202020204" pitchFamily="34" charset="0"/>
              <a:buChar char="•"/>
            </a:pPr>
            <a:r>
              <a:rPr lang="en-AU" sz="1600" b="1" dirty="0" smtClean="0"/>
              <a:t>Preschool </a:t>
            </a:r>
            <a:r>
              <a:rPr lang="en-AU" sz="1600" b="1" dirty="0" smtClean="0"/>
              <a:t>Graduation: Wednesday </a:t>
            </a:r>
            <a:r>
              <a:rPr lang="en-AU" sz="1600" b="1" dirty="0"/>
              <a:t>20 </a:t>
            </a:r>
            <a:r>
              <a:rPr lang="en-AU" sz="1600" b="1" dirty="0" smtClean="0"/>
              <a:t>November 2019</a:t>
            </a:r>
            <a:endParaRPr lang="en-AU" sz="1600" b="1" dirty="0"/>
          </a:p>
          <a:p>
            <a:r>
              <a:rPr lang="en-AU" sz="1600" dirty="0"/>
              <a:t>MTW 9.30-10.30</a:t>
            </a:r>
          </a:p>
          <a:p>
            <a:r>
              <a:rPr lang="en-AU" sz="1600" dirty="0" err="1"/>
              <a:t>WThF</a:t>
            </a:r>
            <a:r>
              <a:rPr lang="en-AU" sz="1600" dirty="0"/>
              <a:t> 12.50-1.50</a:t>
            </a:r>
          </a:p>
          <a:p>
            <a:r>
              <a:rPr lang="en-AU" sz="1600" dirty="0"/>
              <a:t>Due to the number of events occurring in our school and other schools during the December period, we have decided to have graduation a little earlier in </a:t>
            </a:r>
            <a:r>
              <a:rPr lang="en-AU" sz="1600" dirty="0" smtClean="0"/>
              <a:t>the term</a:t>
            </a:r>
            <a:r>
              <a:rPr lang="en-AU" sz="1600" dirty="0"/>
              <a:t>. </a:t>
            </a:r>
            <a:r>
              <a:rPr lang="en-AU" sz="1600" dirty="0" smtClean="0"/>
              <a:t>A note has been sent home this week providing more information.</a:t>
            </a:r>
          </a:p>
          <a:p>
            <a:r>
              <a:rPr lang="en-AU" sz="1600" b="1" dirty="0" smtClean="0"/>
              <a:t>Riding </a:t>
            </a:r>
            <a:r>
              <a:rPr lang="en-AU" sz="1600" b="1" dirty="0" smtClean="0"/>
              <a:t>for the </a:t>
            </a:r>
            <a:r>
              <a:rPr lang="en-AU" sz="1600" b="1" dirty="0" smtClean="0"/>
              <a:t>Disabled </a:t>
            </a:r>
            <a:r>
              <a:rPr lang="en-AU" sz="1600" b="1" dirty="0" smtClean="0"/>
              <a:t>Mufti Day: Friday 6 December</a:t>
            </a:r>
          </a:p>
          <a:p>
            <a:r>
              <a:rPr lang="en-AU" sz="1600" dirty="0" smtClean="0"/>
              <a:t>Children are encouraged to wear mufti clothes on this day and bring a gold cold donation to fundraise for the Riding for the Disabled Program which many of our students in support take part in.</a:t>
            </a:r>
          </a:p>
          <a:p>
            <a:pPr marL="285750" indent="-285750">
              <a:buFont typeface="Arial" panose="020B0604020202020204" pitchFamily="34" charset="0"/>
              <a:buChar char="•"/>
            </a:pPr>
            <a:r>
              <a:rPr lang="en-AU" sz="1600" b="1" dirty="0" smtClean="0"/>
              <a:t>Colour Run: Tuesday 10 December</a:t>
            </a:r>
          </a:p>
          <a:p>
            <a:r>
              <a:rPr lang="en-AU" sz="1600" dirty="0" smtClean="0"/>
              <a:t>More information to </a:t>
            </a:r>
            <a:r>
              <a:rPr lang="en-AU" sz="1600" dirty="0" smtClean="0"/>
              <a:t>follow.</a:t>
            </a:r>
            <a:endParaRPr lang="en-AU" sz="1600" dirty="0"/>
          </a:p>
          <a:p>
            <a:pPr marL="285750" indent="-285750">
              <a:buFont typeface="Arial" panose="020B0604020202020204" pitchFamily="34" charset="0"/>
              <a:buChar char="•"/>
            </a:pPr>
            <a:r>
              <a:rPr lang="en-AU" sz="1600" b="1" dirty="0" smtClean="0"/>
              <a:t>Preschool Christmas Party :Tuesday </a:t>
            </a:r>
            <a:r>
              <a:rPr lang="en-AU" sz="1600" b="1" dirty="0"/>
              <a:t>10 December </a:t>
            </a:r>
            <a:r>
              <a:rPr lang="en-AU" sz="1600" b="1" dirty="0" smtClean="0"/>
              <a:t>and Friday </a:t>
            </a:r>
            <a:r>
              <a:rPr lang="en-AU" sz="1600" b="1" dirty="0"/>
              <a:t>13 December </a:t>
            </a:r>
          </a:p>
          <a:p>
            <a:r>
              <a:rPr lang="en-AU" sz="1600" dirty="0" smtClean="0"/>
              <a:t>We are in the process of planning for our party and there will be more information to follow.</a:t>
            </a:r>
            <a:endParaRPr lang="en-AU" dirty="0"/>
          </a:p>
        </p:txBody>
      </p:sp>
      <p:sp>
        <p:nvSpPr>
          <p:cNvPr id="12" name="TextBox 11"/>
          <p:cNvSpPr txBox="1"/>
          <p:nvPr/>
        </p:nvSpPr>
        <p:spPr>
          <a:xfrm>
            <a:off x="3946968" y="749922"/>
            <a:ext cx="7828732" cy="461665"/>
          </a:xfrm>
          <a:prstGeom prst="rect">
            <a:avLst/>
          </a:prstGeom>
          <a:solidFill>
            <a:schemeClr val="accent2">
              <a:lumMod val="75000"/>
            </a:schemeClr>
          </a:solidFill>
          <a:ln>
            <a:noFill/>
          </a:ln>
        </p:spPr>
        <p:txBody>
          <a:bodyPr wrap="square" rtlCol="0">
            <a:spAutoFit/>
          </a:bodyPr>
          <a:lstStyle/>
          <a:p>
            <a:r>
              <a:rPr lang="en-AU" sz="2400" dirty="0" smtClean="0">
                <a:solidFill>
                  <a:schemeClr val="bg1"/>
                </a:solidFill>
              </a:rPr>
              <a:t>Important dates to remember </a:t>
            </a:r>
            <a:endParaRPr lang="en-AU" sz="2400" dirty="0">
              <a:solidFill>
                <a:schemeClr val="bg1"/>
              </a:solidFill>
            </a:endParaRPr>
          </a:p>
        </p:txBody>
      </p:sp>
      <p:sp>
        <p:nvSpPr>
          <p:cNvPr id="7" name="TextBox 6"/>
          <p:cNvSpPr txBox="1"/>
          <p:nvPr/>
        </p:nvSpPr>
        <p:spPr>
          <a:xfrm>
            <a:off x="211582" y="5135739"/>
            <a:ext cx="11359401" cy="461665"/>
          </a:xfrm>
          <a:prstGeom prst="rect">
            <a:avLst/>
          </a:prstGeom>
          <a:solidFill>
            <a:srgbClr val="92D050"/>
          </a:solidFill>
          <a:ln>
            <a:noFill/>
          </a:ln>
        </p:spPr>
        <p:txBody>
          <a:bodyPr wrap="square" rtlCol="0">
            <a:spAutoFit/>
          </a:bodyPr>
          <a:lstStyle/>
          <a:p>
            <a:r>
              <a:rPr lang="en-AU" sz="2400" dirty="0" smtClean="0">
                <a:solidFill>
                  <a:schemeClr val="bg1"/>
                </a:solidFill>
              </a:rPr>
              <a:t>Riverstone Public School Uniforms and Hats</a:t>
            </a:r>
            <a:endParaRPr lang="en-AU" sz="2400" dirty="0">
              <a:solidFill>
                <a:schemeClr val="bg1"/>
              </a:solidFill>
            </a:endParaRPr>
          </a:p>
        </p:txBody>
      </p:sp>
      <p:sp>
        <p:nvSpPr>
          <p:cNvPr id="3" name="TextBox 2"/>
          <p:cNvSpPr txBox="1"/>
          <p:nvPr/>
        </p:nvSpPr>
        <p:spPr>
          <a:xfrm>
            <a:off x="416299" y="953523"/>
            <a:ext cx="3449645" cy="3416320"/>
          </a:xfrm>
          <a:prstGeom prst="rect">
            <a:avLst/>
          </a:prstGeom>
          <a:noFill/>
        </p:spPr>
        <p:txBody>
          <a:bodyPr wrap="square" rtlCol="0">
            <a:spAutoFit/>
          </a:bodyPr>
          <a:lstStyle/>
          <a:p>
            <a:pPr marL="285750" indent="-285750">
              <a:buFont typeface="Arial" panose="020B0604020202020204" pitchFamily="34" charset="0"/>
              <a:buChar char="•"/>
            </a:pPr>
            <a:r>
              <a:rPr lang="en-AU" dirty="0" smtClean="0"/>
              <a:t>Please pay all outstanding preschool fees to the office as soon as possible.</a:t>
            </a:r>
          </a:p>
          <a:p>
            <a:pPr marL="285750" indent="-285750">
              <a:buFont typeface="Arial" panose="020B0604020202020204" pitchFamily="34" charset="0"/>
              <a:buChar char="•"/>
            </a:pPr>
            <a:r>
              <a:rPr lang="en-AU" dirty="0" smtClean="0"/>
              <a:t>Please return Graduation RSVP slips as soon as possible.</a:t>
            </a:r>
          </a:p>
          <a:p>
            <a:pPr marL="285750" indent="-285750">
              <a:buFont typeface="Arial" panose="020B0604020202020204" pitchFamily="34" charset="0"/>
              <a:buChar char="•"/>
            </a:pPr>
            <a:r>
              <a:rPr lang="en-AU" dirty="0" smtClean="0"/>
              <a:t>Please encourage your child to apply sunscreen </a:t>
            </a:r>
            <a:r>
              <a:rPr lang="en-AU" dirty="0" smtClean="0"/>
              <a:t>before arriving </a:t>
            </a:r>
            <a:r>
              <a:rPr lang="en-AU" dirty="0" smtClean="0"/>
              <a:t>to </a:t>
            </a:r>
            <a:r>
              <a:rPr lang="en-AU" dirty="0" smtClean="0"/>
              <a:t>Preschool.</a:t>
            </a:r>
          </a:p>
          <a:p>
            <a:pPr marL="285750" indent="-285750">
              <a:buFont typeface="Arial" panose="020B0604020202020204" pitchFamily="34" charset="0"/>
              <a:buChar char="•"/>
            </a:pPr>
            <a:endParaRPr lang="en-AU" dirty="0" smtClean="0"/>
          </a:p>
          <a:p>
            <a:endParaRPr lang="en-AU" dirty="0" smtClean="0"/>
          </a:p>
          <a:p>
            <a:pPr marL="285750" indent="-285750">
              <a:buFont typeface="Arial" panose="020B0604020202020204" pitchFamily="34" charset="0"/>
              <a:buChar char="•"/>
            </a:pPr>
            <a:endParaRPr lang="en-AU" dirty="0" smtClean="0"/>
          </a:p>
          <a:p>
            <a:pPr marL="285750" indent="-285750">
              <a:buFont typeface="Arial" panose="020B0604020202020204" pitchFamily="34" charset="0"/>
              <a:buChar char="•"/>
            </a:pPr>
            <a:endParaRPr lang="en-AU" dirty="0"/>
          </a:p>
        </p:txBody>
      </p:sp>
      <p:sp>
        <p:nvSpPr>
          <p:cNvPr id="2" name="TextBox 1"/>
          <p:cNvSpPr txBox="1"/>
          <p:nvPr/>
        </p:nvSpPr>
        <p:spPr>
          <a:xfrm>
            <a:off x="211582" y="5597404"/>
            <a:ext cx="11359401" cy="923330"/>
          </a:xfrm>
          <a:prstGeom prst="rect">
            <a:avLst/>
          </a:prstGeom>
          <a:noFill/>
        </p:spPr>
        <p:txBody>
          <a:bodyPr wrap="square" rtlCol="0">
            <a:spAutoFit/>
          </a:bodyPr>
          <a:lstStyle/>
          <a:p>
            <a:r>
              <a:rPr lang="en-AU" dirty="0" smtClean="0"/>
              <a:t>If your child is going to another school next year and you have Riverstone Public School uniform items and hats,  please consider donating these to the Preschool so that we can pass them on to families who may be in need of a uniform in the future. </a:t>
            </a:r>
            <a:endParaRPr lang="en-AU" dirty="0"/>
          </a:p>
        </p:txBody>
      </p:sp>
    </p:spTree>
    <p:extLst>
      <p:ext uri="{BB962C8B-B14F-4D97-AF65-F5344CB8AC3E}">
        <p14:creationId xmlns:p14="http://schemas.microsoft.com/office/powerpoint/2010/main" val="25700479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       Riverstone Public Preschool Newsletter&amp;quot;&quot;/&gt;&lt;property id=&quot;20307&quot; value=&quot;256&quot;/&gt;&lt;/object&gt;&lt;object type=&quot;3&quot; unique_id=&quot;10007&quot;&gt;&lt;property id=&quot;20148&quot; value=&quot;5&quot;/&gt;&lt;property id=&quot;20300&quot; value=&quot;Slide 5&quot;/&gt;&lt;property id=&quot;20307&quot; value=&quot;260&quot;/&gt;&lt;/object&gt;&lt;object type=&quot;3&quot; unique_id=&quot;10060&quot;&gt;&lt;property id=&quot;20148&quot; value=&quot;5&quot;/&gt;&lt;property id=&quot;20300&quot; value=&quot;Slide 2&quot;/&gt;&lt;property id=&quot;20307&quot; value=&quot;263&quot;/&gt;&lt;/object&gt;&lt;object type=&quot;3&quot; unique_id=&quot;10097&quot;&gt;&lt;property id=&quot;20148&quot; value=&quot;5&quot;/&gt;&lt;property id=&quot;20300&quot; value=&quot;Slide 3&quot;/&gt;&lt;property id=&quot;20307&quot; value=&quot;264&quot;/&gt;&lt;/object&gt;&lt;object type=&quot;3&quot; unique_id=&quot;10098&quot;&gt;&lt;property id=&quot;20148&quot; value=&quot;5&quot;/&gt;&lt;property id=&quot;20300&quot; value=&quot;Slide 4&quot;/&gt;&lt;property id=&quot;20307&quot; value=&quot;265&quot;/&gt;&lt;/object&gt;&lt;/object&gt;&lt;/object&gt;&lt;/database&gt;"/>
  <p:tag name="SECTOMILLISECCONVERTED" val="1"/>
</p:tagLst>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821</TotalTime>
  <Words>928</Words>
  <Application>Microsoft Office PowerPoint</Application>
  <PresentationFormat>Widescreen</PresentationFormat>
  <Paragraphs>45</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       Riverstone Public Preschool Newsletter</vt:lpstr>
      <vt:lpstr>PowerPoint Presentation</vt:lpstr>
      <vt:lpstr>PowerPoint Presentation</vt:lpstr>
      <vt:lpstr>PowerPoint Presentation</vt:lpstr>
      <vt:lpstr>PowerPoint Presentation</vt:lpstr>
    </vt:vector>
  </TitlesOfParts>
  <Company>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Riverstone Public Preschool</dc:title>
  <dc:creator>Simita Shukla</dc:creator>
  <cp:lastModifiedBy>Lauren Boyd</cp:lastModifiedBy>
  <cp:revision>103</cp:revision>
  <dcterms:created xsi:type="dcterms:W3CDTF">2019-07-18T02:12:46Z</dcterms:created>
  <dcterms:modified xsi:type="dcterms:W3CDTF">2019-11-06T03:52:13Z</dcterms:modified>
</cp:coreProperties>
</file>